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3" r:id="rId2"/>
    <p:sldId id="256" r:id="rId3"/>
    <p:sldId id="257" r:id="rId4"/>
    <p:sldId id="258" r:id="rId5"/>
    <p:sldId id="259" r:id="rId6"/>
    <p:sldId id="261" r:id="rId7"/>
    <p:sldId id="260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DC7B6-5A6F-4026-AF49-D8BB6A1877FD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0D4557-BCEF-4DCD-B63D-919140B74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56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D4557-BCEF-4DCD-B63D-919140B742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025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D7E6-8122-4C67-84EF-4A8EB9825E28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B0E8-F5C4-4D49-8E90-D9C4ADDC3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11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D7E6-8122-4C67-84EF-4A8EB9825E28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B0E8-F5C4-4D49-8E90-D9C4ADDC3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35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D7E6-8122-4C67-84EF-4A8EB9825E28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B0E8-F5C4-4D49-8E90-D9C4ADDC3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89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D7E6-8122-4C67-84EF-4A8EB9825E28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B0E8-F5C4-4D49-8E90-D9C4ADDC3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22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D7E6-8122-4C67-84EF-4A8EB9825E28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B0E8-F5C4-4D49-8E90-D9C4ADDC3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556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D7E6-8122-4C67-84EF-4A8EB9825E28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B0E8-F5C4-4D49-8E90-D9C4ADDC3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118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D7E6-8122-4C67-84EF-4A8EB9825E28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B0E8-F5C4-4D49-8E90-D9C4ADDC3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33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D7E6-8122-4C67-84EF-4A8EB9825E28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B0E8-F5C4-4D49-8E90-D9C4ADDC3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11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D7E6-8122-4C67-84EF-4A8EB9825E28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B0E8-F5C4-4D49-8E90-D9C4ADDC3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95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D7E6-8122-4C67-84EF-4A8EB9825E28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B0E8-F5C4-4D49-8E90-D9C4ADDC3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56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D7E6-8122-4C67-84EF-4A8EB9825E28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B0E8-F5C4-4D49-8E90-D9C4ADDC3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803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7D7E6-8122-4C67-84EF-4A8EB9825E28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2B0E8-F5C4-4D49-8E90-D9C4ADDC3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61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533400" y="1143000"/>
            <a:ext cx="7696200" cy="64897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r>
              <a:rPr lang="en-US" sz="7700" b="1" i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Chào mừng các thầy, cô giáo và các em học sinh</a:t>
            </a: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81250" y="5867400"/>
            <a:ext cx="5715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pPr defTabSz="639763"/>
            <a:r>
              <a:rPr 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Giáo viên</a:t>
            </a:r>
            <a:r>
              <a:rPr lang="en-US" sz="32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Nguyễn Thị Minh Tiến</a:t>
            </a: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1752600" y="2895600"/>
            <a:ext cx="54864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MÔN:  TOÁN</a:t>
            </a:r>
          </a:p>
          <a:p>
            <a:pPr algn="ctr"/>
            <a:r>
              <a:rPr lang="en-US" sz="4800" b="1" kern="10"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LỚP 5A</a:t>
            </a:r>
          </a:p>
        </p:txBody>
      </p:sp>
    </p:spTree>
    <p:extLst>
      <p:ext uri="{BB962C8B-B14F-4D97-AF65-F5344CB8AC3E}">
        <p14:creationId xmlns:p14="http://schemas.microsoft.com/office/powerpoint/2010/main" val="80250928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4"/>
          <p:cNvSpPr>
            <a:spLocks noChangeArrowheads="1"/>
          </p:cNvSpPr>
          <p:nvPr/>
        </p:nvSpPr>
        <p:spPr bwMode="auto">
          <a:xfrm>
            <a:off x="4140200" y="547688"/>
            <a:ext cx="10350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u="sng">
                <a:latin typeface="Arial" charset="0"/>
              </a:rPr>
              <a:t>Toán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9199" y="1524000"/>
            <a:ext cx="3438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KIỂM TRA BÀI CŨ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199" y="2057400"/>
            <a:ext cx="2514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- Tính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199" y="2667000"/>
            <a:ext cx="213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a) 702 : 7,2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00600" y="2612004"/>
            <a:ext cx="213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b) 408 : 2,55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72" y="-188667"/>
            <a:ext cx="1969712" cy="20574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225145" y="4876795"/>
            <a:ext cx="1969712" cy="205740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9272" y="4909154"/>
            <a:ext cx="1969712" cy="205740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282846" y="-120045"/>
            <a:ext cx="1969712" cy="205740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819399" y="4357672"/>
            <a:ext cx="213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c) 3 : 0,125</a:t>
            </a:r>
          </a:p>
        </p:txBody>
      </p:sp>
    </p:spTree>
    <p:extLst>
      <p:ext uri="{BB962C8B-B14F-4D97-AF65-F5344CB8AC3E}">
        <p14:creationId xmlns:p14="http://schemas.microsoft.com/office/powerpoint/2010/main" val="2227341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4"/>
          <p:cNvSpPr>
            <a:spLocks noChangeArrowheads="1"/>
          </p:cNvSpPr>
          <p:nvPr/>
        </p:nvSpPr>
        <p:spPr bwMode="auto">
          <a:xfrm>
            <a:off x="4140200" y="547688"/>
            <a:ext cx="10350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u="sng">
                <a:latin typeface="Arial" charset="0"/>
              </a:rPr>
              <a:t>Toán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0" y="108065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2209800"/>
            <a:ext cx="2819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a) 5 : 0,5 và 5x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22098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b) 3 : 0,2 và 3 x 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2999" y="1534180"/>
            <a:ext cx="6248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BÀI 1: Tính rồi so sánh kết quả tính: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200" y="27432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52 : 0,5 và 52 x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27432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18 : 0,25 và 18 x 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90599" y="2230160"/>
            <a:ext cx="2819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a) 5 : 0,5 và 5x 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24399" y="2199198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b) 3 : 0,2 và 3 x 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90599" y="3809578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52 : 0,5 và 52 x 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24399" y="3809578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18 : 0,25 và 18 x 4</a:t>
            </a:r>
          </a:p>
        </p:txBody>
      </p:sp>
      <p:sp>
        <p:nvSpPr>
          <p:cNvPr id="2" name="Right Brace 1"/>
          <p:cNvSpPr/>
          <p:nvPr/>
        </p:nvSpPr>
        <p:spPr>
          <a:xfrm rot="5400000">
            <a:off x="1692904" y="2350785"/>
            <a:ext cx="304800" cy="80519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17" name="Right Brace 16"/>
          <p:cNvSpPr/>
          <p:nvPr/>
        </p:nvSpPr>
        <p:spPr>
          <a:xfrm rot="5400000">
            <a:off x="1769104" y="3854003"/>
            <a:ext cx="304800" cy="95759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18" name="Right Brace 17"/>
          <p:cNvSpPr/>
          <p:nvPr/>
        </p:nvSpPr>
        <p:spPr>
          <a:xfrm rot="5400000">
            <a:off x="3033331" y="2433913"/>
            <a:ext cx="290945" cy="65279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19" name="Right Brace 18"/>
          <p:cNvSpPr/>
          <p:nvPr/>
        </p:nvSpPr>
        <p:spPr>
          <a:xfrm rot="5400000">
            <a:off x="6909140" y="2319823"/>
            <a:ext cx="304800" cy="80519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0" name="Right Brace 19"/>
          <p:cNvSpPr/>
          <p:nvPr/>
        </p:nvSpPr>
        <p:spPr>
          <a:xfrm rot="5400000">
            <a:off x="3274055" y="3873052"/>
            <a:ext cx="228600" cy="843291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1" name="Right Brace 20"/>
          <p:cNvSpPr/>
          <p:nvPr/>
        </p:nvSpPr>
        <p:spPr>
          <a:xfrm rot="5400000">
            <a:off x="7190102" y="3902900"/>
            <a:ext cx="304800" cy="859795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2" name="Right Brace 21"/>
          <p:cNvSpPr/>
          <p:nvPr/>
        </p:nvSpPr>
        <p:spPr>
          <a:xfrm rot="5400000">
            <a:off x="5502904" y="3874785"/>
            <a:ext cx="304800" cy="95759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18909" y="2753380"/>
            <a:ext cx="690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87044" y="2753380"/>
            <a:ext cx="690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28909" y="2776210"/>
            <a:ext cx="690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04418" y="2722418"/>
            <a:ext cx="690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</p:txBody>
      </p:sp>
      <p:sp>
        <p:nvSpPr>
          <p:cNvPr id="26" name="Right Brace 25"/>
          <p:cNvSpPr/>
          <p:nvPr/>
        </p:nvSpPr>
        <p:spPr>
          <a:xfrm rot="5400000">
            <a:off x="5502904" y="2347532"/>
            <a:ext cx="304800" cy="80519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47899" y="2753380"/>
            <a:ext cx="718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=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139189" y="2722418"/>
            <a:ext cx="718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=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442709" y="4505980"/>
            <a:ext cx="824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119109" y="4408998"/>
            <a:ext cx="843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67009" y="4505980"/>
            <a:ext cx="690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03210" y="4505980"/>
            <a:ext cx="690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400299" y="4408998"/>
            <a:ext cx="718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=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91589" y="4408998"/>
            <a:ext cx="718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=</a:t>
            </a: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72" y="-188667"/>
            <a:ext cx="1969712" cy="205740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225145" y="4876795"/>
            <a:ext cx="1969712" cy="205740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565753" y="4909154"/>
            <a:ext cx="1969712" cy="205740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282846" y="-120045"/>
            <a:ext cx="1969712" cy="2057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69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/>
      <p:bldP spid="9" grpId="1"/>
      <p:bldP spid="10" grpId="0"/>
      <p:bldP spid="11" grpId="0"/>
      <p:bldP spid="11" grpId="1"/>
      <p:bldP spid="12" grpId="0"/>
      <p:bldP spid="12" grpId="1"/>
      <p:bldP spid="13" grpId="0"/>
      <p:bldP spid="14" grpId="0"/>
      <p:bldP spid="15" grpId="0"/>
      <p:bldP spid="16" grpId="0"/>
      <p:bldP spid="2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3" grpId="0"/>
      <p:bldP spid="23" grpId="0"/>
      <p:bldP spid="24" grpId="0"/>
      <p:bldP spid="25" grpId="0"/>
      <p:bldP spid="26" grpId="0" animBg="1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4"/>
          <p:cNvSpPr>
            <a:spLocks noChangeArrowheads="1"/>
          </p:cNvSpPr>
          <p:nvPr/>
        </p:nvSpPr>
        <p:spPr bwMode="auto">
          <a:xfrm>
            <a:off x="4140200" y="547688"/>
            <a:ext cx="10350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u="sng">
                <a:latin typeface="Arial" charset="0"/>
              </a:rPr>
              <a:t>Toán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0" y="108065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72" y="-188667"/>
            <a:ext cx="1969712" cy="20574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225145" y="4876795"/>
            <a:ext cx="1969712" cy="20574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9272" y="4909154"/>
            <a:ext cx="1969712" cy="20574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282846" y="-120045"/>
            <a:ext cx="1969712" cy="205740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42999" y="1534180"/>
            <a:ext cx="6248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BÀI 2: Tìm x: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5584" y="2209800"/>
            <a:ext cx="2894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>
                <a:latin typeface="HP001 4 hàng" pitchFamily="34" charset="0"/>
                <a:cs typeface="Times New Roman" pitchFamily="18" charset="0"/>
              </a:rPr>
              <a:t>x</a:t>
            </a:r>
            <a:r>
              <a:rPr lang="en-US" sz="4400" b="1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x  8,6 = 387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00600" y="2209800"/>
            <a:ext cx="289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b) 9,5 x  </a:t>
            </a:r>
            <a:r>
              <a:rPr lang="en-US" sz="2800" b="1">
                <a:latin typeface="HP001 4 hàng" pitchFamily="34" charset="0"/>
                <a:cs typeface="Times New Roman" pitchFamily="18" charset="0"/>
              </a:rPr>
              <a:t>x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= 399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3855" y="2840879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>
                <a:latin typeface="HP001 4 hàng" pitchFamily="34" charset="0"/>
                <a:cs typeface="Times New Roman" pitchFamily="18" charset="0"/>
              </a:rPr>
              <a:t>x</a:t>
            </a:r>
            <a:endParaRPr lang="en-US" sz="3200"/>
          </a:p>
        </p:txBody>
      </p:sp>
      <p:sp>
        <p:nvSpPr>
          <p:cNvPr id="13" name="TextBox 12"/>
          <p:cNvSpPr txBox="1"/>
          <p:nvPr/>
        </p:nvSpPr>
        <p:spPr>
          <a:xfrm>
            <a:off x="2667000" y="2905780"/>
            <a:ext cx="1853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= 387 : 8,6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00" y="3374279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>
                <a:latin typeface="HP001 4 hàng" pitchFamily="34" charset="0"/>
                <a:cs typeface="Times New Roman" pitchFamily="18" charset="0"/>
              </a:rPr>
              <a:t>x</a:t>
            </a:r>
            <a:endParaRPr lang="en-US" sz="3200"/>
          </a:p>
        </p:txBody>
      </p:sp>
      <p:sp>
        <p:nvSpPr>
          <p:cNvPr id="15" name="TextBox 14"/>
          <p:cNvSpPr txBox="1"/>
          <p:nvPr/>
        </p:nvSpPr>
        <p:spPr>
          <a:xfrm>
            <a:off x="2669145" y="3439180"/>
            <a:ext cx="1853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=   45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38263" y="2666768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>
                <a:latin typeface="HP001 4 hàng" pitchFamily="34" charset="0"/>
                <a:cs typeface="Times New Roman" pitchFamily="18" charset="0"/>
              </a:rPr>
              <a:t>x</a:t>
            </a:r>
            <a:endParaRPr lang="en-US" sz="3200"/>
          </a:p>
        </p:txBody>
      </p:sp>
      <p:sp>
        <p:nvSpPr>
          <p:cNvPr id="17" name="TextBox 16"/>
          <p:cNvSpPr txBox="1"/>
          <p:nvPr/>
        </p:nvSpPr>
        <p:spPr>
          <a:xfrm>
            <a:off x="6421408" y="2731669"/>
            <a:ext cx="1853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= 399 : 9,5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040408" y="3200168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>
                <a:latin typeface="HP001 4 hàng" pitchFamily="34" charset="0"/>
                <a:cs typeface="Times New Roman" pitchFamily="18" charset="0"/>
              </a:rPr>
              <a:t>x</a:t>
            </a:r>
            <a:endParaRPr lang="en-US" sz="3200"/>
          </a:p>
        </p:txBody>
      </p:sp>
      <p:sp>
        <p:nvSpPr>
          <p:cNvPr id="19" name="TextBox 18"/>
          <p:cNvSpPr txBox="1"/>
          <p:nvPr/>
        </p:nvSpPr>
        <p:spPr>
          <a:xfrm>
            <a:off x="6423553" y="3265069"/>
            <a:ext cx="1853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=   42</a:t>
            </a:r>
          </a:p>
        </p:txBody>
      </p:sp>
    </p:spTree>
    <p:extLst>
      <p:ext uri="{BB962C8B-B14F-4D97-AF65-F5344CB8AC3E}">
        <p14:creationId xmlns:p14="http://schemas.microsoft.com/office/powerpoint/2010/main" val="117942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4"/>
          <p:cNvSpPr>
            <a:spLocks noChangeArrowheads="1"/>
          </p:cNvSpPr>
          <p:nvPr/>
        </p:nvSpPr>
        <p:spPr bwMode="auto">
          <a:xfrm>
            <a:off x="3105150" y="778521"/>
            <a:ext cx="12368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u="sng">
                <a:latin typeface="Arial" charset="0"/>
              </a:rPr>
              <a:t>Toán 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67200" y="8337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72" y="-188667"/>
            <a:ext cx="1969712" cy="20574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225145" y="4876795"/>
            <a:ext cx="1969712" cy="20574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9272" y="4909154"/>
            <a:ext cx="1969712" cy="20574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282846" y="-120045"/>
            <a:ext cx="1969712" cy="205740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42999" y="1219200"/>
            <a:ext cx="1447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3: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1838980"/>
            <a:ext cx="1962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Tóm tắt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25146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Thùng to : 21 </a:t>
            </a:r>
            <a:r>
              <a:rPr lang="en-US" sz="2800" b="1">
                <a:latin typeface="HP001 4 hàng" pitchFamily="34" charset="0"/>
                <a:cs typeface="Times New Roman" pitchFamily="18" charset="0"/>
              </a:rPr>
              <a:t>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05818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Thùng bé : 15 </a:t>
            </a:r>
            <a:r>
              <a:rPr lang="en-US" sz="2800" b="1">
                <a:latin typeface="HP001 4 hàng" pitchFamily="34" charset="0"/>
                <a:cs typeface="Times New Roman" pitchFamily="18" charset="0"/>
              </a:rPr>
              <a:t>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3515380"/>
            <a:ext cx="396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Tất cả đóng chai, mỗi chai : 0,75</a:t>
            </a:r>
            <a:r>
              <a:rPr lang="en-US" sz="2800" b="1">
                <a:latin typeface="HP001 4 hàng" pitchFamily="34" charset="0"/>
                <a:cs typeface="Times New Roman" pitchFamily="18" charset="0"/>
              </a:rPr>
              <a:t> 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7754" y="4353575"/>
            <a:ext cx="3453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Tất cả    : ...... chai ?</a:t>
            </a:r>
            <a:endParaRPr lang="en-US" sz="2800" b="1">
              <a:latin typeface="HP001 4 hàng" pitchFamily="34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341963" y="2209800"/>
            <a:ext cx="0" cy="36956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410200" y="1893513"/>
            <a:ext cx="1962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243840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Tất cả có số lít dầu là :</a:t>
            </a:r>
            <a:endParaRPr lang="en-US" sz="2800" b="1"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24400" y="320040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Tất cả có số chai là :</a:t>
            </a:r>
            <a:endParaRPr lang="en-US" sz="2800" b="1"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72000" y="281940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21 + 15 = 36 (</a:t>
            </a:r>
            <a:r>
              <a:rPr lang="en-US" sz="2800" b="1">
                <a:latin typeface="HP001 4 hàng" pitchFamily="34" charset="0"/>
                <a:cs typeface="Times New Roman" pitchFamily="18" charset="0"/>
              </a:rPr>
              <a:t>l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48200" y="358140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 36 : 0,75 = 48 (chai)</a:t>
            </a:r>
            <a:endParaRPr lang="en-US" sz="2800" b="1"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00600" y="4033613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Đáp số : 48 chai</a:t>
            </a:r>
            <a:endParaRPr lang="en-US" sz="2800" b="1">
              <a:latin typeface="HP001 4 hàng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66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4"/>
          <p:cNvSpPr>
            <a:spLocks noChangeArrowheads="1"/>
          </p:cNvSpPr>
          <p:nvPr/>
        </p:nvSpPr>
        <p:spPr bwMode="auto">
          <a:xfrm>
            <a:off x="3105150" y="778521"/>
            <a:ext cx="12368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u="sng">
                <a:latin typeface="Arial" charset="0"/>
              </a:rPr>
              <a:t>Toán 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67200" y="8337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72" y="-188667"/>
            <a:ext cx="1969712" cy="20574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225145" y="4876795"/>
            <a:ext cx="1969712" cy="20574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9272" y="4909154"/>
            <a:ext cx="1969712" cy="20574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282846" y="-120045"/>
            <a:ext cx="1969712" cy="205740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42999" y="1219200"/>
            <a:ext cx="1447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4: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1838980"/>
            <a:ext cx="1962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Tóm tắt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3400" y="23622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Chiều rộng: 12, 5m</a:t>
            </a:r>
            <a:endParaRPr lang="en-US" sz="2800" b="1"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2776838"/>
            <a:ext cx="3352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Có diện tích bằng diện tích hình vuông có cạnh : 25 m</a:t>
            </a:r>
            <a:endParaRPr lang="en-US" sz="2800" b="1"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7754" y="4353575"/>
            <a:ext cx="3453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Chu vi: ...... m?</a:t>
            </a:r>
            <a:endParaRPr lang="en-US" sz="2800" b="1">
              <a:latin typeface="HP001 4 hàng" pitchFamily="34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341963" y="2209800"/>
            <a:ext cx="0" cy="36956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410200" y="1893513"/>
            <a:ext cx="1962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236220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Diện tích thửa ruộng đó là: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0" y="281940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25 x 25 =625 (m</a:t>
            </a:r>
            <a:r>
              <a:rPr lang="en-US" sz="2800" b="1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19600" y="33528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 Chiều dài thửa ruộng đó là:</a:t>
            </a:r>
            <a:endParaRPr lang="en-US" sz="2800" b="1"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56018" y="544234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Đáp số : 125 mét.</a:t>
            </a:r>
            <a:endParaRPr lang="en-US" sz="2800" b="1"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24400" y="3796038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625 : 12,5 = 50 (m)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0" y="434340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Chu vi thửa ruộng đó là: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24400" y="480060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(50 + 12,5) x 2 = 125 (m) </a:t>
            </a:r>
          </a:p>
        </p:txBody>
      </p:sp>
    </p:spTree>
    <p:extLst>
      <p:ext uri="{BB962C8B-B14F-4D97-AF65-F5344CB8AC3E}">
        <p14:creationId xmlns:p14="http://schemas.microsoft.com/office/powerpoint/2010/main" val="655044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4" grpId="0"/>
      <p:bldP spid="17" grpId="0"/>
      <p:bldP spid="18" grpId="0"/>
      <p:bldP spid="20" grpId="0"/>
      <p:bldP spid="21" grpId="0"/>
      <p:bldP spid="22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4"/>
          <p:cNvSpPr>
            <a:spLocks noChangeArrowheads="1"/>
          </p:cNvSpPr>
          <p:nvPr/>
        </p:nvSpPr>
        <p:spPr bwMode="auto">
          <a:xfrm>
            <a:off x="3105150" y="778521"/>
            <a:ext cx="12368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u="sng">
                <a:latin typeface="Arial" charset="0"/>
              </a:rPr>
              <a:t>Toán 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67200" y="8337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72" y="-188667"/>
            <a:ext cx="1969712" cy="20574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225145" y="4876795"/>
            <a:ext cx="1969712" cy="20574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9272" y="4909154"/>
            <a:ext cx="1969712" cy="205740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142999" y="1534180"/>
            <a:ext cx="2438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CỦNG CỐ: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3400" y="21336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Khi chia một số tự nhiên khác 0 với 0,5 chính bằng số đó nhân với mấy ?</a:t>
            </a:r>
            <a:endParaRPr lang="en-US" sz="2800" b="1"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2076118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Khi chia một số tự nhiên khác 0 với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chính bằng số đó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 với 2</a:t>
            </a:r>
            <a:endParaRPr lang="en-US" sz="2800" b="1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" y="32004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Khi chia một số tự nhiên khác 0 với 0,2 chính bằng số đó nhân với mấy ?</a:t>
            </a:r>
            <a:endParaRPr lang="en-US" sz="2800" b="1"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9429" y="3295525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Khi chia một số tự nhiên khác 0 với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chính bằng số đó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 với 5</a:t>
            </a:r>
            <a:endParaRPr lang="en-US" sz="2800" b="1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5800" y="42672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Khi chia một số tự nhiên khác 0 với 0,25 chính bằng số đó nhân với mấy ?</a:t>
            </a:r>
            <a:endParaRPr lang="en-US" sz="2800" b="1"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4829" y="4271403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Khi chia một số tự nhiên khác 0 với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0,25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chính bằng số đó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 với 4</a:t>
            </a:r>
            <a:endParaRPr lang="en-US" sz="2800" b="1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02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1" grpId="1"/>
      <p:bldP spid="12" grpId="0"/>
      <p:bldP spid="13" grpId="0"/>
      <p:bldP spid="13" grpId="1"/>
      <p:bldP spid="14" grpId="0"/>
      <p:bldP spid="15" grpId="0"/>
      <p:bldP spid="15" grpId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4"/>
          <p:cNvSpPr>
            <a:spLocks noChangeArrowheads="1"/>
          </p:cNvSpPr>
          <p:nvPr/>
        </p:nvSpPr>
        <p:spPr bwMode="auto">
          <a:xfrm>
            <a:off x="3105150" y="778521"/>
            <a:ext cx="12368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u="sng">
                <a:latin typeface="Arial" charset="0"/>
              </a:rPr>
              <a:t>Toán 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72" y="-188667"/>
            <a:ext cx="1969712" cy="20574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225145" y="4876795"/>
            <a:ext cx="1969712" cy="20574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9272" y="4909154"/>
            <a:ext cx="1969712" cy="20574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282846" y="-120045"/>
            <a:ext cx="1969712" cy="205740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42999" y="1534180"/>
            <a:ext cx="2438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DẶN DÒ: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2362200"/>
            <a:ext cx="77343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- Về nhà coi lại bài.</a:t>
            </a:r>
            <a:endParaRPr lang="en-US" sz="2800" b="1"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3134380"/>
            <a:ext cx="7734302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- Chuẩn bị bài : Chia một số thập phân cho một số thập phân.</a:t>
            </a:r>
            <a:endParaRPr lang="en-US" sz="2800" b="1">
              <a:latin typeface="HP001 4 hàng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599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WordArt 2"/>
          <p:cNvSpPr>
            <a:spLocks noChangeArrowheads="1" noChangeShapeType="1" noTextEdit="1"/>
          </p:cNvSpPr>
          <p:nvPr/>
        </p:nvSpPr>
        <p:spPr bwMode="auto">
          <a:xfrm>
            <a:off x="990600" y="1600200"/>
            <a:ext cx="7543800" cy="13716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b="1" kern="1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Chúc các em vui vẻ!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76200" y="101600"/>
            <a:ext cx="9039225" cy="6734175"/>
          </a:xfrm>
          <a:prstGeom prst="rect">
            <a:avLst/>
          </a:prstGeom>
          <a:noFill/>
          <a:ln w="76200" cmpd="tri">
            <a:solidFill>
              <a:srgbClr val="FF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 eaLnBrk="0" hangingPunct="0"/>
            <a:endParaRPr lang="en-GB" sz="2000">
              <a:latin typeface=".VnTime" pitchFamily="34" charset="0"/>
            </a:endParaRPr>
          </a:p>
        </p:txBody>
      </p:sp>
      <p:pic>
        <p:nvPicPr>
          <p:cNvPr id="171012" name="Picture 5" descr="COMMLINE"/>
          <p:cNvPicPr>
            <a:picLocks noChangeAspect="1" noChangeArrowheads="1"/>
          </p:cNvPicPr>
          <p:nvPr/>
        </p:nvPicPr>
        <p:blipFill>
          <a:blip r:embed="rId3">
            <a:lum contras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324600"/>
            <a:ext cx="5715000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461" name="Object 6"/>
          <p:cNvGraphicFramePr>
            <a:graphicFrameLocks noChangeAspect="1"/>
          </p:cNvGraphicFramePr>
          <p:nvPr/>
        </p:nvGraphicFramePr>
        <p:xfrm>
          <a:off x="6629400" y="5026025"/>
          <a:ext cx="2514600" cy="183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lip" r:id="rId4" imgW="1999793" imgH="1831543" progId="MS_ClipArt_Gallery.2">
                  <p:embed/>
                </p:oleObj>
              </mc:Choice>
              <mc:Fallback>
                <p:oleObj name="Clip" r:id="rId4" imgW="1999793" imgH="183154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5026025"/>
                        <a:ext cx="2514600" cy="183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62" name="Picture 7" descr="CRNRC09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334000"/>
            <a:ext cx="1512888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9" name="AutoShape 13"/>
          <p:cNvSpPr>
            <a:spLocks noChangeArrowheads="1"/>
          </p:cNvSpPr>
          <p:nvPr/>
        </p:nvSpPr>
        <p:spPr bwMode="auto">
          <a:xfrm>
            <a:off x="5638800" y="381000"/>
            <a:ext cx="457200" cy="4572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eaLnBrk="0" hangingPunct="0"/>
            <a:endParaRPr lang="en-GB" sz="2000">
              <a:latin typeface=".VnTime" pitchFamily="34" charset="0"/>
            </a:endParaRPr>
          </a:p>
        </p:txBody>
      </p:sp>
      <p:sp>
        <p:nvSpPr>
          <p:cNvPr id="2" name="AutoShape 13"/>
          <p:cNvSpPr>
            <a:spLocks noChangeArrowheads="1"/>
          </p:cNvSpPr>
          <p:nvPr/>
        </p:nvSpPr>
        <p:spPr bwMode="auto">
          <a:xfrm>
            <a:off x="7620000" y="609600"/>
            <a:ext cx="457200" cy="4572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eaLnBrk="0" hangingPunct="0"/>
            <a:endParaRPr lang="en-GB" sz="2000">
              <a:latin typeface=".VnTime" pitchFamily="34" charset="0"/>
            </a:endParaRPr>
          </a:p>
        </p:txBody>
      </p:sp>
      <p:sp>
        <p:nvSpPr>
          <p:cNvPr id="3" name="AutoShape 13"/>
          <p:cNvSpPr>
            <a:spLocks noChangeArrowheads="1"/>
          </p:cNvSpPr>
          <p:nvPr/>
        </p:nvSpPr>
        <p:spPr bwMode="auto">
          <a:xfrm>
            <a:off x="6553200" y="76200"/>
            <a:ext cx="685800" cy="6858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eaLnBrk="0" hangingPunct="0"/>
            <a:endParaRPr lang="en-GB" sz="2000">
              <a:latin typeface=".VnTime" pitchFamily="34" charset="0"/>
            </a:endParaRPr>
          </a:p>
        </p:txBody>
      </p:sp>
      <p:sp>
        <p:nvSpPr>
          <p:cNvPr id="4" name="AutoShape 13"/>
          <p:cNvSpPr>
            <a:spLocks noChangeArrowheads="1"/>
          </p:cNvSpPr>
          <p:nvPr/>
        </p:nvSpPr>
        <p:spPr bwMode="auto">
          <a:xfrm>
            <a:off x="4953000" y="609600"/>
            <a:ext cx="381000" cy="3810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eaLnBrk="0" hangingPunct="0"/>
            <a:endParaRPr lang="en-GB" sz="2000">
              <a:latin typeface=".VnTime" pitchFamily="34" charset="0"/>
            </a:endParaRPr>
          </a:p>
        </p:txBody>
      </p:sp>
      <p:sp>
        <p:nvSpPr>
          <p:cNvPr id="5" name="AutoShape 13"/>
          <p:cNvSpPr>
            <a:spLocks noChangeArrowheads="1"/>
          </p:cNvSpPr>
          <p:nvPr/>
        </p:nvSpPr>
        <p:spPr bwMode="auto">
          <a:xfrm>
            <a:off x="4191000" y="609600"/>
            <a:ext cx="228600" cy="2286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eaLnBrk="0" hangingPunct="0"/>
            <a:endParaRPr lang="en-GB" sz="2000">
              <a:latin typeface=".VnTime" pitchFamily="34" charset="0"/>
            </a:endParaRPr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3429000" y="381000"/>
            <a:ext cx="152400" cy="1524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eaLnBrk="0" hangingPunct="0"/>
            <a:endParaRPr lang="en-GB" sz="2000"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17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3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10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1000"/>
                                        <p:tgtEl>
                                          <p:spTgt spid="17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 animBg="1"/>
      <p:bldP spid="24589" grpId="0" animBg="1"/>
      <p:bldP spid="24589" grpId="1" animBg="1"/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493</Words>
  <Application>Microsoft Office PowerPoint</Application>
  <PresentationFormat>On-screen Show (4:3)</PresentationFormat>
  <Paragraphs>90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.VnTime</vt:lpstr>
      <vt:lpstr>Arial</vt:lpstr>
      <vt:lpstr>Calibri</vt:lpstr>
      <vt:lpstr>HP001 4 hàng</vt:lpstr>
      <vt:lpstr>Times New Roman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Nguyen Thu Huong</cp:lastModifiedBy>
  <cp:revision>12</cp:revision>
  <dcterms:created xsi:type="dcterms:W3CDTF">2018-12-05T00:28:07Z</dcterms:created>
  <dcterms:modified xsi:type="dcterms:W3CDTF">2021-12-05T15:00:28Z</dcterms:modified>
</cp:coreProperties>
</file>